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4"/>
  </p:notesMasterIdLst>
  <p:sldIdLst>
    <p:sldId id="2147482234" r:id="rId7"/>
    <p:sldId id="2147480783" r:id="rId8"/>
    <p:sldId id="2147482235" r:id="rId9"/>
    <p:sldId id="2147480780" r:id="rId10"/>
    <p:sldId id="2147482238" r:id="rId11"/>
    <p:sldId id="2147482239" r:id="rId12"/>
    <p:sldId id="2147482237" r:id="rId13"/>
    <p:sldId id="2147482240" r:id="rId14"/>
    <p:sldId id="2147482242" r:id="rId15"/>
    <p:sldId id="2147482243" r:id="rId16"/>
    <p:sldId id="2147482244" r:id="rId17"/>
    <p:sldId id="2147482241" r:id="rId18"/>
    <p:sldId id="2147482245" r:id="rId19"/>
    <p:sldId id="2147482246" r:id="rId20"/>
    <p:sldId id="2147482248" r:id="rId21"/>
    <p:sldId id="2147482247" r:id="rId22"/>
    <p:sldId id="2147482236" r:id="rId23"/>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996"/>
    <p:restoredTop sz="85030" autoAdjust="0"/>
  </p:normalViewPr>
  <p:slideViewPr>
    <p:cSldViewPr snapToGrid="0">
      <p:cViewPr varScale="1">
        <p:scale>
          <a:sx n="124" d="100"/>
          <a:sy n="124" d="100"/>
        </p:scale>
        <p:origin x="2480"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viewProps" Target="viewProps.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notesMaster" Target="notesMasters/notesMaster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theme" Target="theme/theme1.xml"/><Relationship Id="rId30"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2/21/25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2/21/25 8:58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2/21/25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7.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3403C-1B24-8864-A426-DF5E92F6C55A}"/>
              </a:ext>
            </a:extLst>
          </p:cNvPr>
          <p:cNvPicPr>
            <a:picLocks noChangeAspect="1"/>
          </p:cNvPicPr>
          <p:nvPr/>
        </p:nvPicPr>
        <p:blipFill>
          <a:blip r:embed="rId2"/>
          <a:stretch>
            <a:fillRect/>
          </a:stretch>
        </p:blipFill>
        <p:spPr>
          <a:xfrm>
            <a:off x="0" y="590550"/>
            <a:ext cx="12196704" cy="5676900"/>
          </a:xfrm>
          <a:prstGeom prst="rect">
            <a:avLst/>
          </a:prstGeom>
        </p:spPr>
      </p:pic>
      <p:pic>
        <p:nvPicPr>
          <p:cNvPr id="5122" name="Picture 2">
            <a:extLst>
              <a:ext uri="{FF2B5EF4-FFF2-40B4-BE49-F238E27FC236}">
                <a16:creationId xmlns:a16="http://schemas.microsoft.com/office/drawing/2014/main" id="{92F28A7E-8FA0-3611-5BA4-9AE7D423A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181" y="3059000"/>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0D91BC-5F17-5E18-21C0-691CE179BCCB}"/>
              </a:ext>
            </a:extLst>
          </p:cNvPr>
          <p:cNvSpPr/>
          <p:nvPr/>
        </p:nvSpPr>
        <p:spPr bwMode="auto">
          <a:xfrm>
            <a:off x="2472744" y="1725769"/>
            <a:ext cx="9607639" cy="11075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11223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of metrics results for the question answering scenario.">
            <a:extLst>
              <a:ext uri="{FF2B5EF4-FFF2-40B4-BE49-F238E27FC236}">
                <a16:creationId xmlns:a16="http://schemas.microsoft.com/office/drawing/2014/main" id="{A4E87DDB-ECD1-5AC8-60A0-A449112A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724" y="3429000"/>
            <a:ext cx="5297276" cy="3383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option to choose test data when creating a new evaluation.">
            <a:extLst>
              <a:ext uri="{FF2B5EF4-FFF2-40B4-BE49-F238E27FC236}">
                <a16:creationId xmlns:a16="http://schemas.microsoft.com/office/drawing/2014/main" id="{677B8F0B-D366-4200-9A91-C602908A1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1" y="1"/>
            <a:ext cx="6629400" cy="443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67F30C-481D-C2C4-3019-411E67F68499}"/>
              </a:ext>
            </a:extLst>
          </p:cNvPr>
          <p:cNvPicPr>
            <a:picLocks noChangeAspect="1"/>
          </p:cNvPicPr>
          <p:nvPr/>
        </p:nvPicPr>
        <p:blipFill>
          <a:blip r:embed="rId4"/>
          <a:stretch>
            <a:fillRect/>
          </a:stretch>
        </p:blipFill>
        <p:spPr>
          <a:xfrm>
            <a:off x="6096000" y="1266302"/>
            <a:ext cx="5538788" cy="821688"/>
          </a:xfrm>
          <a:prstGeom prst="rect">
            <a:avLst/>
          </a:prstGeom>
        </p:spPr>
      </p:pic>
    </p:spTree>
    <p:extLst>
      <p:ext uri="{BB962C8B-B14F-4D97-AF65-F5344CB8AC3E}">
        <p14:creationId xmlns:p14="http://schemas.microsoft.com/office/powerpoint/2010/main" val="1549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Screenshot of response scores in the at-a-glance summaries.">
            <a:extLst>
              <a:ext uri="{FF2B5EF4-FFF2-40B4-BE49-F238E27FC236}">
                <a16:creationId xmlns:a16="http://schemas.microsoft.com/office/drawing/2014/main" id="{6B72FEC0-8800-8A6C-B1AF-3E151F96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2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2B87-10CE-1253-EA2A-027EE8CC20DF}"/>
              </a:ext>
            </a:extLst>
          </p:cNvPr>
          <p:cNvSpPr>
            <a:spLocks noGrp="1"/>
          </p:cNvSpPr>
          <p:nvPr>
            <p:ph type="title"/>
          </p:nvPr>
        </p:nvSpPr>
        <p:spPr>
          <a:xfrm>
            <a:off x="588264" y="2598003"/>
            <a:ext cx="4127692" cy="1661993"/>
          </a:xfrm>
        </p:spPr>
        <p:txBody>
          <a:bodyPr/>
          <a:lstStyle/>
          <a:p>
            <a:r>
              <a:rPr lang="en-GB" dirty="0"/>
              <a:t>Microsoft Extensions AI Evaluation</a:t>
            </a:r>
          </a:p>
        </p:txBody>
      </p:sp>
    </p:spTree>
    <p:extLst>
      <p:ext uri="{BB962C8B-B14F-4D97-AF65-F5344CB8AC3E}">
        <p14:creationId xmlns:p14="http://schemas.microsoft.com/office/powerpoint/2010/main" val="1433924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E0AA5BD-E9A9-D7AD-F3C0-C9EEBA08619E}"/>
              </a:ext>
            </a:extLst>
          </p:cNvPr>
          <p:cNvGrpSpPr/>
          <p:nvPr/>
        </p:nvGrpSpPr>
        <p:grpSpPr>
          <a:xfrm>
            <a:off x="1898149" y="901816"/>
            <a:ext cx="8395702" cy="5054368"/>
            <a:chOff x="1898148" y="840380"/>
            <a:chExt cx="8395702" cy="5054368"/>
          </a:xfrm>
        </p:grpSpPr>
        <p:sp>
          <p:nvSpPr>
            <p:cNvPr id="3" name="TextBox 2">
              <a:extLst>
                <a:ext uri="{FF2B5EF4-FFF2-40B4-BE49-F238E27FC236}">
                  <a16:creationId xmlns:a16="http://schemas.microsoft.com/office/drawing/2014/main" id="{28527552-74D2-7998-FD78-7FBB23C42092}"/>
                </a:ext>
              </a:extLst>
            </p:cNvPr>
            <p:cNvSpPr txBox="1"/>
            <p:nvPr/>
          </p:nvSpPr>
          <p:spPr>
            <a:xfrm>
              <a:off x="1898151" y="840380"/>
              <a:ext cx="8395699" cy="646331"/>
            </a:xfrm>
            <a:prstGeom prst="rect">
              <a:avLst/>
            </a:prstGeom>
            <a:noFill/>
          </p:spPr>
          <p:txBody>
            <a:bodyPr wrap="square">
              <a:spAutoFit/>
            </a:bodyPr>
            <a:lstStyle/>
            <a:p>
              <a:r>
                <a:rPr lang="en-GB" b="1" dirty="0" err="1"/>
                <a:t>Microsoft.Extensions.AI.Evaluation</a:t>
              </a:r>
              <a:r>
                <a:rPr lang="en-GB" b="1" dirty="0"/>
                <a:t> </a:t>
              </a:r>
              <a:r>
                <a:rPr lang="en-GB" dirty="0"/>
                <a:t>– Defines the core abstractions and types for supporting evaluation.</a:t>
              </a:r>
            </a:p>
          </p:txBody>
        </p:sp>
        <p:sp>
          <p:nvSpPr>
            <p:cNvPr id="5" name="TextBox 4">
              <a:extLst>
                <a:ext uri="{FF2B5EF4-FFF2-40B4-BE49-F238E27FC236}">
                  <a16:creationId xmlns:a16="http://schemas.microsoft.com/office/drawing/2014/main" id="{082EF810-E569-5D8C-24C1-B0B5066D0ABE}"/>
                </a:ext>
              </a:extLst>
            </p:cNvPr>
            <p:cNvSpPr txBox="1"/>
            <p:nvPr/>
          </p:nvSpPr>
          <p:spPr>
            <a:xfrm>
              <a:off x="1898151" y="1734640"/>
              <a:ext cx="8395699" cy="1200329"/>
            </a:xfrm>
            <a:prstGeom prst="rect">
              <a:avLst/>
            </a:prstGeom>
            <a:noFill/>
          </p:spPr>
          <p:txBody>
            <a:bodyPr wrap="square">
              <a:spAutoFit/>
            </a:bodyPr>
            <a:lstStyle/>
            <a:p>
              <a:r>
                <a:rPr lang="en-GB" b="1" dirty="0" err="1"/>
                <a:t>Microsoft.Extensions.AI.Evaluation.Quality</a:t>
              </a:r>
              <a:r>
                <a:rPr lang="en-GB" b="1" dirty="0"/>
                <a:t> </a:t>
              </a:r>
              <a:r>
                <a:rPr lang="en-GB" dirty="0"/>
                <a:t>– Contains evaluators that can be used to evaluate the quality of LLM responses in your projects including Relevance, Truth, Completeness, Fluency, Coherence, Equivalence and </a:t>
              </a:r>
              <a:r>
                <a:rPr lang="en-GB" dirty="0" err="1"/>
                <a:t>Groundedness</a:t>
              </a:r>
              <a:r>
                <a:rPr lang="en-GB" dirty="0"/>
                <a:t>.</a:t>
              </a:r>
            </a:p>
          </p:txBody>
        </p:sp>
        <p:sp>
          <p:nvSpPr>
            <p:cNvPr id="9" name="TextBox 8">
              <a:extLst>
                <a:ext uri="{FF2B5EF4-FFF2-40B4-BE49-F238E27FC236}">
                  <a16:creationId xmlns:a16="http://schemas.microsoft.com/office/drawing/2014/main" id="{7FC9B75B-3953-4A19-8B5F-8EBBBCD859ED}"/>
                </a:ext>
              </a:extLst>
            </p:cNvPr>
            <p:cNvSpPr txBox="1"/>
            <p:nvPr/>
          </p:nvSpPr>
          <p:spPr>
            <a:xfrm>
              <a:off x="1898149" y="3182898"/>
              <a:ext cx="8395699" cy="923330"/>
            </a:xfrm>
            <a:prstGeom prst="rect">
              <a:avLst/>
            </a:prstGeom>
            <a:noFill/>
          </p:spPr>
          <p:txBody>
            <a:bodyPr wrap="square">
              <a:spAutoFit/>
            </a:bodyPr>
            <a:lstStyle/>
            <a:p>
              <a:r>
                <a:rPr lang="en-GB" b="1" dirty="0" err="1"/>
                <a:t>Microsoft.Extensions.AI.Evaluation.Reporting</a:t>
              </a:r>
              <a:r>
                <a:rPr lang="en-GB" dirty="0"/>
                <a:t> – Contains support for caching LLM responses, storing the results of evaluations and generating reports from that data. Uses the </a:t>
              </a:r>
              <a:r>
                <a:rPr lang="en-GB" dirty="0" err="1"/>
                <a:t>FileSystem</a:t>
              </a:r>
              <a:r>
                <a:rPr lang="en-GB" dirty="0"/>
                <a:t> to store the data.</a:t>
              </a:r>
            </a:p>
          </p:txBody>
        </p:sp>
        <p:sp>
          <p:nvSpPr>
            <p:cNvPr id="13" name="TextBox 12">
              <a:extLst>
                <a:ext uri="{FF2B5EF4-FFF2-40B4-BE49-F238E27FC236}">
                  <a16:creationId xmlns:a16="http://schemas.microsoft.com/office/drawing/2014/main" id="{D7D352ED-E0A5-702B-3E46-2F2B440967F7}"/>
                </a:ext>
              </a:extLst>
            </p:cNvPr>
            <p:cNvSpPr txBox="1"/>
            <p:nvPr/>
          </p:nvSpPr>
          <p:spPr>
            <a:xfrm>
              <a:off x="1898148" y="5248417"/>
              <a:ext cx="8395699" cy="646331"/>
            </a:xfrm>
            <a:prstGeom prst="rect">
              <a:avLst/>
            </a:prstGeom>
            <a:noFill/>
          </p:spPr>
          <p:txBody>
            <a:bodyPr wrap="square">
              <a:spAutoFit/>
            </a:bodyPr>
            <a:lstStyle/>
            <a:p>
              <a:r>
                <a:rPr lang="en-GB" b="1" dirty="0" err="1"/>
                <a:t>Microsoft.Extensions.AI.Evaluation.Console</a:t>
              </a:r>
              <a:r>
                <a:rPr lang="en-GB" b="1" dirty="0"/>
                <a:t> </a:t>
              </a:r>
              <a:r>
                <a:rPr lang="en-GB" dirty="0"/>
                <a:t>– A command line dotnet tool for generating reports and managing evaluation data.</a:t>
              </a:r>
            </a:p>
          </p:txBody>
        </p:sp>
        <p:sp>
          <p:nvSpPr>
            <p:cNvPr id="16" name="TextBox 15">
              <a:extLst>
                <a:ext uri="{FF2B5EF4-FFF2-40B4-BE49-F238E27FC236}">
                  <a16:creationId xmlns:a16="http://schemas.microsoft.com/office/drawing/2014/main" id="{9AFB6C5F-3381-1F0C-793B-6A6683D51D30}"/>
                </a:ext>
              </a:extLst>
            </p:cNvPr>
            <p:cNvSpPr txBox="1"/>
            <p:nvPr/>
          </p:nvSpPr>
          <p:spPr>
            <a:xfrm>
              <a:off x="1898149" y="4354157"/>
              <a:ext cx="6811766" cy="646331"/>
            </a:xfrm>
            <a:prstGeom prst="rect">
              <a:avLst/>
            </a:prstGeom>
            <a:noFill/>
          </p:spPr>
          <p:txBody>
            <a:bodyPr wrap="square">
              <a:spAutoFit/>
            </a:bodyPr>
            <a:lstStyle/>
            <a:p>
              <a:r>
                <a:rPr lang="en-GB" b="1" dirty="0" err="1"/>
                <a:t>Microsoft.Extensions.AI.Evaluation.Reporting.Azure</a:t>
              </a:r>
              <a:r>
                <a:rPr lang="en-GB" b="1" dirty="0"/>
                <a:t> </a:t>
              </a:r>
              <a:r>
                <a:rPr lang="en-GB" dirty="0"/>
                <a:t>– Same as Reporting but uses Azure Storage to store the data.</a:t>
              </a:r>
              <a:endParaRPr lang="en-GB" b="1" dirty="0"/>
            </a:p>
          </p:txBody>
        </p:sp>
      </p:grpSp>
    </p:spTree>
    <p:extLst>
      <p:ext uri="{BB962C8B-B14F-4D97-AF65-F5344CB8AC3E}">
        <p14:creationId xmlns:p14="http://schemas.microsoft.com/office/powerpoint/2010/main" val="16804890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B95-C103-DE97-C728-24DF696251EB}"/>
              </a:ext>
            </a:extLst>
          </p:cNvPr>
          <p:cNvSpPr>
            <a:spLocks noGrp="1"/>
          </p:cNvSpPr>
          <p:nvPr>
            <p:ph type="title"/>
          </p:nvPr>
        </p:nvSpPr>
        <p:spPr>
          <a:xfrm>
            <a:off x="588263" y="457200"/>
            <a:ext cx="11018520" cy="553998"/>
          </a:xfrm>
        </p:spPr>
        <p:txBody>
          <a:bodyPr/>
          <a:lstStyle/>
          <a:p>
            <a:r>
              <a:rPr lang="en-GB" dirty="0"/>
              <a:t>Evaluators (</a:t>
            </a:r>
            <a:r>
              <a:rPr lang="en-GB" dirty="0" err="1"/>
              <a:t>Microsoft.Extensions.AI.Evaluation.Quality</a:t>
            </a:r>
            <a:r>
              <a:rPr lang="en-GB" dirty="0"/>
              <a:t>)</a:t>
            </a:r>
          </a:p>
        </p:txBody>
      </p:sp>
      <p:sp>
        <p:nvSpPr>
          <p:cNvPr id="3" name="Rounded Rectangle 2">
            <a:extLst>
              <a:ext uri="{FF2B5EF4-FFF2-40B4-BE49-F238E27FC236}">
                <a16:creationId xmlns:a16="http://schemas.microsoft.com/office/drawing/2014/main" id="{C150950E-5BCA-5753-DBF4-5225D7425DC3}"/>
              </a:ext>
            </a:extLst>
          </p:cNvPr>
          <p:cNvSpPr/>
          <p:nvPr/>
        </p:nvSpPr>
        <p:spPr bwMode="auto">
          <a:xfrm>
            <a:off x="390418" y="3059130"/>
            <a:ext cx="2383604" cy="7397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Query</a:t>
            </a:r>
          </a:p>
        </p:txBody>
      </p:sp>
      <p:sp>
        <p:nvSpPr>
          <p:cNvPr id="4" name="Rounded Rectangle 3">
            <a:extLst>
              <a:ext uri="{FF2B5EF4-FFF2-40B4-BE49-F238E27FC236}">
                <a16:creationId xmlns:a16="http://schemas.microsoft.com/office/drawing/2014/main" id="{395C6756-8362-8859-6296-B6227E6FF655}"/>
              </a:ext>
            </a:extLst>
          </p:cNvPr>
          <p:cNvSpPr/>
          <p:nvPr/>
        </p:nvSpPr>
        <p:spPr bwMode="auto">
          <a:xfrm>
            <a:off x="3409308" y="3059130"/>
            <a:ext cx="2383604" cy="739740"/>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Context</a:t>
            </a:r>
          </a:p>
        </p:txBody>
      </p:sp>
      <p:sp>
        <p:nvSpPr>
          <p:cNvPr id="5" name="Rounded Rectangle 4">
            <a:extLst>
              <a:ext uri="{FF2B5EF4-FFF2-40B4-BE49-F238E27FC236}">
                <a16:creationId xmlns:a16="http://schemas.microsoft.com/office/drawing/2014/main" id="{E4B42E47-D58C-1ABC-E139-A6C42F1803A2}"/>
              </a:ext>
            </a:extLst>
          </p:cNvPr>
          <p:cNvSpPr/>
          <p:nvPr/>
        </p:nvSpPr>
        <p:spPr bwMode="auto">
          <a:xfrm>
            <a:off x="6428198" y="3059130"/>
            <a:ext cx="2383604" cy="73974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Response</a:t>
            </a:r>
          </a:p>
        </p:txBody>
      </p:sp>
      <p:sp>
        <p:nvSpPr>
          <p:cNvPr id="6" name="Rounded Rectangle 5">
            <a:extLst>
              <a:ext uri="{FF2B5EF4-FFF2-40B4-BE49-F238E27FC236}">
                <a16:creationId xmlns:a16="http://schemas.microsoft.com/office/drawing/2014/main" id="{653A7C62-3667-A081-C5DD-D08F4C8D70BA}"/>
              </a:ext>
            </a:extLst>
          </p:cNvPr>
          <p:cNvSpPr/>
          <p:nvPr/>
        </p:nvSpPr>
        <p:spPr bwMode="auto">
          <a:xfrm>
            <a:off x="9447088" y="3059130"/>
            <a:ext cx="2383604" cy="739740"/>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Ground truth</a:t>
            </a:r>
          </a:p>
        </p:txBody>
      </p:sp>
      <p:cxnSp>
        <p:nvCxnSpPr>
          <p:cNvPr id="8" name="Curved Connector 7">
            <a:extLst>
              <a:ext uri="{FF2B5EF4-FFF2-40B4-BE49-F238E27FC236}">
                <a16:creationId xmlns:a16="http://schemas.microsoft.com/office/drawing/2014/main" id="{3838EE0A-D0C1-8672-FCDA-1E442D899F2D}"/>
              </a:ext>
            </a:extLst>
          </p:cNvPr>
          <p:cNvCxnSpPr>
            <a:cxnSpLocks/>
            <a:stCxn id="5" idx="0"/>
            <a:endCxn id="4" idx="0"/>
          </p:cNvCxnSpPr>
          <p:nvPr/>
        </p:nvCxnSpPr>
        <p:spPr>
          <a:xfrm rot="16200000" flipV="1">
            <a:off x="6110555" y="1549685"/>
            <a:ext cx="12700" cy="3018890"/>
          </a:xfrm>
          <a:prstGeom prst="curvedConnector3">
            <a:avLst>
              <a:gd name="adj1" fmla="val 4388764"/>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D26B3F5-F0BA-7450-7649-FDE22791D64D}"/>
              </a:ext>
            </a:extLst>
          </p:cNvPr>
          <p:cNvCxnSpPr>
            <a:stCxn id="6" idx="0"/>
            <a:endCxn id="5" idx="0"/>
          </p:cNvCxnSpPr>
          <p:nvPr/>
        </p:nvCxnSpPr>
        <p:spPr>
          <a:xfrm rot="16200000" flipV="1">
            <a:off x="9129445" y="1549685"/>
            <a:ext cx="12700" cy="3018890"/>
          </a:xfrm>
          <a:prstGeom prst="curvedConnector3">
            <a:avLst>
              <a:gd name="adj1" fmla="val 4550559"/>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3913C14-F7E7-6EC6-3DA1-9C976749C898}"/>
              </a:ext>
            </a:extLst>
          </p:cNvPr>
          <p:cNvCxnSpPr>
            <a:cxnSpLocks/>
            <a:stCxn id="5" idx="2"/>
            <a:endCxn id="3" idx="2"/>
          </p:cNvCxnSpPr>
          <p:nvPr/>
        </p:nvCxnSpPr>
        <p:spPr>
          <a:xfrm rot="5400000">
            <a:off x="4601110" y="779980"/>
            <a:ext cx="12700" cy="6037780"/>
          </a:xfrm>
          <a:prstGeom prst="curvedConnector3">
            <a:avLst>
              <a:gd name="adj1" fmla="val 8191008"/>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6EE0ED-4186-3217-20B6-C54464AAA9BD}"/>
              </a:ext>
            </a:extLst>
          </p:cNvPr>
          <p:cNvSpPr txBox="1"/>
          <p:nvPr/>
        </p:nvSpPr>
        <p:spPr>
          <a:xfrm>
            <a:off x="8031501" y="2060954"/>
            <a:ext cx="2208588" cy="276999"/>
          </a:xfrm>
          <a:prstGeom prst="rect">
            <a:avLst/>
          </a:prstGeom>
          <a:noFill/>
        </p:spPr>
        <p:txBody>
          <a:bodyPr wrap="square" lIns="0" tIns="0" rIns="0" bIns="0" rtlCol="0">
            <a:spAutoFit/>
          </a:bodyPr>
          <a:lstStyle/>
          <a:p>
            <a:pPr algn="l"/>
            <a:r>
              <a:rPr lang="en-GB" dirty="0" err="1"/>
              <a:t>EquivalenceEvaluator</a:t>
            </a:r>
            <a:endParaRPr lang="en-GB" sz="1600" dirty="0"/>
          </a:p>
        </p:txBody>
      </p:sp>
      <p:sp>
        <p:nvSpPr>
          <p:cNvPr id="23" name="TextBox 22">
            <a:extLst>
              <a:ext uri="{FF2B5EF4-FFF2-40B4-BE49-F238E27FC236}">
                <a16:creationId xmlns:a16="http://schemas.microsoft.com/office/drawing/2014/main" id="{41C7B5A1-6550-5C45-4ECC-B19DFC26D775}"/>
              </a:ext>
            </a:extLst>
          </p:cNvPr>
          <p:cNvSpPr txBox="1"/>
          <p:nvPr/>
        </p:nvSpPr>
        <p:spPr>
          <a:xfrm>
            <a:off x="4785296" y="2014787"/>
            <a:ext cx="2663218" cy="369332"/>
          </a:xfrm>
          <a:prstGeom prst="rect">
            <a:avLst/>
          </a:prstGeom>
          <a:noFill/>
        </p:spPr>
        <p:txBody>
          <a:bodyPr wrap="square">
            <a:spAutoFit/>
          </a:bodyPr>
          <a:lstStyle/>
          <a:p>
            <a:r>
              <a:rPr lang="en-GB" dirty="0" err="1"/>
              <a:t>GroundednessEvaluator</a:t>
            </a:r>
            <a:endParaRPr lang="en-GB" dirty="0"/>
          </a:p>
        </p:txBody>
      </p:sp>
      <p:sp>
        <p:nvSpPr>
          <p:cNvPr id="25" name="TextBox 24">
            <a:extLst>
              <a:ext uri="{FF2B5EF4-FFF2-40B4-BE49-F238E27FC236}">
                <a16:creationId xmlns:a16="http://schemas.microsoft.com/office/drawing/2014/main" id="{7D681CFA-0506-E7FF-7C90-E775856707D5}"/>
              </a:ext>
            </a:extLst>
          </p:cNvPr>
          <p:cNvSpPr txBox="1"/>
          <p:nvPr/>
        </p:nvSpPr>
        <p:spPr>
          <a:xfrm>
            <a:off x="2348929" y="5107061"/>
            <a:ext cx="4504362" cy="369332"/>
          </a:xfrm>
          <a:prstGeom prst="rect">
            <a:avLst/>
          </a:prstGeom>
          <a:noFill/>
        </p:spPr>
        <p:txBody>
          <a:bodyPr wrap="square">
            <a:spAutoFit/>
          </a:bodyPr>
          <a:lstStyle/>
          <a:p>
            <a:pPr algn="ctr"/>
            <a:r>
              <a:rPr lang="en-GB" dirty="0" err="1"/>
              <a:t>RelevanceTruthAndCompletenessEvaluator</a:t>
            </a:r>
            <a:endParaRPr lang="en-GB" dirty="0"/>
          </a:p>
        </p:txBody>
      </p:sp>
      <p:sp>
        <p:nvSpPr>
          <p:cNvPr id="26" name="TextBox 25">
            <a:extLst>
              <a:ext uri="{FF2B5EF4-FFF2-40B4-BE49-F238E27FC236}">
                <a16:creationId xmlns:a16="http://schemas.microsoft.com/office/drawing/2014/main" id="{6C56CA34-35B9-B132-0E13-EEFDC5BE97E0}"/>
              </a:ext>
            </a:extLst>
          </p:cNvPr>
          <p:cNvSpPr txBox="1"/>
          <p:nvPr/>
        </p:nvSpPr>
        <p:spPr>
          <a:xfrm>
            <a:off x="2348929" y="5567686"/>
            <a:ext cx="4504362" cy="369332"/>
          </a:xfrm>
          <a:prstGeom prst="rect">
            <a:avLst/>
          </a:prstGeom>
          <a:noFill/>
        </p:spPr>
        <p:txBody>
          <a:bodyPr wrap="square">
            <a:spAutoFit/>
          </a:bodyPr>
          <a:lstStyle/>
          <a:p>
            <a:pPr algn="ctr"/>
            <a:r>
              <a:rPr lang="en-GB" dirty="0" err="1"/>
              <a:t>CoherenceEvaluator</a:t>
            </a:r>
            <a:endParaRPr lang="en-GB" dirty="0"/>
          </a:p>
        </p:txBody>
      </p:sp>
      <p:sp>
        <p:nvSpPr>
          <p:cNvPr id="27" name="TextBox 26">
            <a:extLst>
              <a:ext uri="{FF2B5EF4-FFF2-40B4-BE49-F238E27FC236}">
                <a16:creationId xmlns:a16="http://schemas.microsoft.com/office/drawing/2014/main" id="{431D21AD-33D1-4B15-F384-A1320B786A66}"/>
              </a:ext>
            </a:extLst>
          </p:cNvPr>
          <p:cNvSpPr txBox="1"/>
          <p:nvPr/>
        </p:nvSpPr>
        <p:spPr>
          <a:xfrm>
            <a:off x="2348929" y="6028311"/>
            <a:ext cx="4504362" cy="369332"/>
          </a:xfrm>
          <a:prstGeom prst="rect">
            <a:avLst/>
          </a:prstGeom>
          <a:noFill/>
        </p:spPr>
        <p:txBody>
          <a:bodyPr wrap="square">
            <a:spAutoFit/>
          </a:bodyPr>
          <a:lstStyle/>
          <a:p>
            <a:pPr algn="ctr"/>
            <a:r>
              <a:rPr lang="en-GB" dirty="0" err="1"/>
              <a:t>FluencyEvaluator</a:t>
            </a:r>
            <a:endParaRPr lang="en-GB" dirty="0"/>
          </a:p>
        </p:txBody>
      </p:sp>
    </p:spTree>
    <p:extLst>
      <p:ext uri="{BB962C8B-B14F-4D97-AF65-F5344CB8AC3E}">
        <p14:creationId xmlns:p14="http://schemas.microsoft.com/office/powerpoint/2010/main" val="37974527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885A14-5654-CE08-62CD-E908986A2B5C}"/>
              </a:ext>
            </a:extLst>
          </p:cNvPr>
          <p:cNvSpPr txBox="1"/>
          <p:nvPr/>
        </p:nvSpPr>
        <p:spPr>
          <a:xfrm>
            <a:off x="0" y="3105834"/>
            <a:ext cx="12192000" cy="646331"/>
          </a:xfrm>
          <a:prstGeom prst="rect">
            <a:avLst/>
          </a:prstGeom>
          <a:noFill/>
        </p:spPr>
        <p:txBody>
          <a:bodyPr wrap="square">
            <a:spAutoFit/>
          </a:bodyPr>
          <a:lstStyle/>
          <a:p>
            <a:pPr algn="ctr"/>
            <a:r>
              <a:rPr lang="en-GB" sz="3600" dirty="0"/>
              <a:t>https://</a:t>
            </a:r>
            <a:r>
              <a:rPr lang="en-GB" sz="3600" dirty="0" err="1"/>
              <a:t>github.com</a:t>
            </a:r>
            <a:r>
              <a:rPr lang="en-GB" sz="3600" dirty="0"/>
              <a:t>/</a:t>
            </a:r>
            <a:r>
              <a:rPr lang="en-GB" sz="3600" dirty="0" err="1"/>
              <a:t>luismanez</a:t>
            </a:r>
            <a:r>
              <a:rPr lang="en-GB" sz="3600" dirty="0"/>
              <a:t>/global-ai-madrid-2025</a:t>
            </a:r>
          </a:p>
        </p:txBody>
      </p:sp>
    </p:spTree>
    <p:extLst>
      <p:ext uri="{BB962C8B-B14F-4D97-AF65-F5344CB8AC3E}">
        <p14:creationId xmlns:p14="http://schemas.microsoft.com/office/powerpoint/2010/main" val="283132289"/>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en-US" sz="5400" b="1" dirty="0" err="1">
                <a:solidFill>
                  <a:schemeClr val="bg1"/>
                </a:solidFill>
                <a:latin typeface="Segoe UI" panose="020B0502040204020203" pitchFamily="34" charset="0"/>
              </a:rPr>
              <a:t>Evaluación</a:t>
            </a:r>
            <a:r>
              <a:rPr lang="en-US" sz="5400" b="1" dirty="0">
                <a:solidFill>
                  <a:schemeClr val="bg1"/>
                </a:solidFill>
                <a:latin typeface="Segoe UI" panose="020B0502040204020203" pitchFamily="34" charset="0"/>
              </a:rPr>
              <a:t> y Logging </a:t>
            </a:r>
            <a:r>
              <a:rPr lang="en-US" sz="5400" b="1" dirty="0" err="1">
                <a:solidFill>
                  <a:schemeClr val="bg1"/>
                </a:solidFill>
                <a:latin typeface="Segoe UI" panose="020B0502040204020203" pitchFamily="34" charset="0"/>
              </a:rPr>
              <a:t>en</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Aplicaciones</a:t>
            </a:r>
            <a:r>
              <a:rPr lang="en-US" sz="5400" b="1" dirty="0">
                <a:solidFill>
                  <a:schemeClr val="bg1"/>
                </a:solidFill>
                <a:latin typeface="Segoe UI" panose="020B0502040204020203" pitchFamily="34" charset="0"/>
              </a:rPr>
              <a:t> de IA</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 Mañez</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Chief Architect – ClearPeople LTD</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000" b="1" spc="-50" dirty="0">
              <a:ln w="3175">
                <a:noFill/>
              </a:ln>
              <a:solidFill>
                <a:prstClr val="white"/>
              </a:solidFill>
              <a:latin typeface="Segoe UI Semibold" panose="020B0502040204020203" pitchFamily="34" charset="0"/>
              <a:cs typeface="Segoe UI Semibold" panose="020B0502040204020203" pitchFamily="34" charset="0"/>
            </a:endParaRP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11" name="Picture 10" descr="A person sitting at a table looking at a tablet&#10;&#10;AI-generated content may be incorrect.">
            <a:extLst>
              <a:ext uri="{FF2B5EF4-FFF2-40B4-BE49-F238E27FC236}">
                <a16:creationId xmlns:a16="http://schemas.microsoft.com/office/drawing/2014/main" id="{31355676-7895-E0C9-B6F8-E0945EF1F250}"/>
              </a:ext>
            </a:extLst>
          </p:cNvPr>
          <p:cNvPicPr>
            <a:picLocks noChangeAspect="1"/>
          </p:cNvPicPr>
          <p:nvPr/>
        </p:nvPicPr>
        <p:blipFill>
          <a:blip r:embed="rId6"/>
          <a:stretch>
            <a:fillRect/>
          </a:stretch>
        </p:blipFill>
        <p:spPr>
          <a:xfrm>
            <a:off x="4962549" y="4403703"/>
            <a:ext cx="1254172" cy="1223878"/>
          </a:xfrm>
          <a:prstGeom prst="ellipse">
            <a:avLst/>
          </a:prstGeom>
        </p:spPr>
      </p:pic>
      <p:pic>
        <p:nvPicPr>
          <p:cNvPr id="13" name="Picture 12" descr="A black and white logo&#10;&#10;AI-generated content may be incorrect.">
            <a:extLst>
              <a:ext uri="{FF2B5EF4-FFF2-40B4-BE49-F238E27FC236}">
                <a16:creationId xmlns:a16="http://schemas.microsoft.com/office/drawing/2014/main" id="{7CCAD943-1799-8FF9-D0D3-D70C0DCE54D1}"/>
              </a:ext>
            </a:extLst>
          </p:cNvPr>
          <p:cNvPicPr>
            <a:picLocks noChangeAspect="1"/>
          </p:cNvPicPr>
          <p:nvPr/>
        </p:nvPicPr>
        <p:blipFill>
          <a:blip r:embed="rId7"/>
          <a:stretch>
            <a:fillRect/>
          </a:stretch>
        </p:blipFill>
        <p:spPr>
          <a:xfrm>
            <a:off x="6337442" y="4403703"/>
            <a:ext cx="772976" cy="1223878"/>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AI Evaluation</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830997"/>
          </a:xfrm>
          <a:prstGeom prst="rect">
            <a:avLst/>
          </a:prstGeom>
          <a:noFill/>
        </p:spPr>
        <p:txBody>
          <a:bodyPr wrap="square">
            <a:spAutoFit/>
          </a:bodyPr>
          <a:lstStyle/>
          <a:p>
            <a:r>
              <a:rPr lang="en-GB" sz="1200" b="1" dirty="0"/>
              <a:t>Relevance</a:t>
            </a:r>
            <a:r>
              <a:rPr lang="en-GB" sz="1200" dirty="0"/>
              <a:t> – Is the AI’s response useful and related to the question or context?</a:t>
            </a:r>
            <a:br>
              <a:rPr lang="en-GB" sz="1200" dirty="0"/>
            </a:br>
            <a:r>
              <a:rPr lang="en-GB" sz="1200" i="1" dirty="0"/>
              <a:t>Example:</a:t>
            </a:r>
            <a:r>
              <a:rPr lang="en-GB" sz="1200" dirty="0"/>
              <a:t> You ask about Azure OpenAI, but the AI responds about AWS </a:t>
            </a:r>
            <a:r>
              <a:rPr lang="en-GB" sz="1200" dirty="0" err="1"/>
              <a:t>SageMaker</a:t>
            </a:r>
            <a:r>
              <a:rPr lang="en-GB" sz="1200" dirty="0"/>
              <a:t>. → </a:t>
            </a:r>
            <a:r>
              <a:rPr lang="en-GB" sz="1200" b="1" dirty="0"/>
              <a:t>Poor relevance.</a:t>
            </a:r>
            <a:endParaRPr lang="en-GB" sz="1200" dirty="0"/>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t>Truth</a:t>
            </a:r>
            <a:r>
              <a:rPr lang="en-GB" sz="1200" dirty="0"/>
              <a:t> – Is the information provided by the AI factually correct?</a:t>
            </a:r>
            <a:br>
              <a:rPr lang="en-GB" sz="1200" dirty="0"/>
            </a:br>
            <a:r>
              <a:rPr lang="en-GB" sz="1200" i="1" dirty="0"/>
              <a:t>Example:</a:t>
            </a:r>
            <a:r>
              <a:rPr lang="en-GB" sz="1200" dirty="0"/>
              <a:t> You ask for the release date of .NET 8, and the AI gives you the wrong date. → </a:t>
            </a:r>
            <a:r>
              <a:rPr lang="en-GB" sz="1200" b="1" dirty="0"/>
              <a:t>Poor truthfulness.</a:t>
            </a:r>
            <a:endParaRPr lang="en-GB" sz="1200" dirty="0"/>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1015663"/>
          </a:xfrm>
          <a:prstGeom prst="rect">
            <a:avLst/>
          </a:prstGeom>
          <a:noFill/>
        </p:spPr>
        <p:txBody>
          <a:bodyPr wrap="square">
            <a:spAutoFit/>
          </a:bodyPr>
          <a:lstStyle/>
          <a:p>
            <a:r>
              <a:rPr lang="en-GB" sz="1200" b="1" dirty="0"/>
              <a:t>Completeness</a:t>
            </a:r>
            <a:r>
              <a:rPr lang="en-GB" sz="1200" dirty="0"/>
              <a:t> – Does the response cover all important aspects, or does it leave out key information?</a:t>
            </a:r>
            <a:br>
              <a:rPr lang="en-GB" sz="1200" dirty="0"/>
            </a:br>
            <a:r>
              <a:rPr lang="en-GB" sz="1200" i="1" dirty="0"/>
              <a:t>Example:</a:t>
            </a:r>
            <a:r>
              <a:rPr lang="en-GB" sz="1200" dirty="0"/>
              <a:t> You ask for the steps to deploy a model in Azure Machine Learning, and the AI only gives you half the process. → </a:t>
            </a:r>
            <a:r>
              <a:rPr lang="en-GB" sz="1200" b="1" dirty="0"/>
              <a:t>Poor completeness.</a:t>
            </a:r>
            <a:endParaRPr lang="en-GB" sz="1200" dirty="0"/>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t>Fluency</a:t>
            </a:r>
            <a:r>
              <a:rPr lang="en-GB" sz="1200" dirty="0"/>
              <a:t> – Is the generated text grammatically correct and easy to read?</a:t>
            </a:r>
            <a:br>
              <a:rPr lang="en-GB" sz="1200" dirty="0"/>
            </a:br>
            <a:r>
              <a:rPr lang="en-GB" sz="1200" i="1" dirty="0"/>
              <a:t>Example:</a:t>
            </a:r>
            <a:r>
              <a:rPr lang="en-GB" sz="1200" dirty="0"/>
              <a:t> "Model train Azure upload then works." → </a:t>
            </a:r>
            <a:r>
              <a:rPr lang="en-GB" sz="1200" b="1" dirty="0"/>
              <a:t>Poor fluency.</a:t>
            </a:r>
            <a:endParaRPr lang="en-GB" sz="1200" dirty="0"/>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830997"/>
          </a:xfrm>
          <a:prstGeom prst="rect">
            <a:avLst/>
          </a:prstGeom>
          <a:noFill/>
        </p:spPr>
        <p:txBody>
          <a:bodyPr wrap="square">
            <a:spAutoFit/>
          </a:bodyPr>
          <a:lstStyle/>
          <a:p>
            <a:r>
              <a:rPr lang="en-GB" sz="1200" b="1" dirty="0"/>
              <a:t>Coherence</a:t>
            </a:r>
            <a:r>
              <a:rPr lang="en-GB" sz="1200" dirty="0"/>
              <a:t> – Do the ideas in the response make sense together?</a:t>
            </a:r>
            <a:br>
              <a:rPr lang="en-GB" sz="1200" dirty="0"/>
            </a:br>
            <a:r>
              <a:rPr lang="en-GB" sz="1200" i="1" dirty="0"/>
              <a:t>Example:</a:t>
            </a:r>
            <a:r>
              <a:rPr lang="en-GB" sz="1200" dirty="0"/>
              <a:t> The AI says in one sentence that "generative AI does not need data" and in the next that "it requires millions of data points for training." → </a:t>
            </a:r>
            <a:r>
              <a:rPr lang="en-GB" sz="1200" b="1" dirty="0"/>
              <a:t>Poor coherence.</a:t>
            </a:r>
            <a:endParaRPr lang="en-GB" sz="1200" dirty="0"/>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754326"/>
          </a:xfrm>
          <a:prstGeom prst="rect">
            <a:avLst/>
          </a:prstGeom>
          <a:noFill/>
        </p:spPr>
        <p:txBody>
          <a:bodyPr wrap="square">
            <a:spAutoFit/>
          </a:bodyPr>
          <a:lstStyle/>
          <a:p>
            <a:r>
              <a:rPr lang="en-GB" sz="1200" b="1" dirty="0"/>
              <a:t>Equivalence</a:t>
            </a:r>
            <a:r>
              <a:rPr lang="en-GB" sz="1200" dirty="0"/>
              <a:t> – Do two different responses mean the same thing, even if phrased differently?</a:t>
            </a:r>
            <a:br>
              <a:rPr lang="en-GB" sz="1200" dirty="0"/>
            </a:br>
            <a:r>
              <a:rPr lang="en-GB" sz="1200" i="1" dirty="0"/>
              <a:t>Example:</a:t>
            </a:r>
            <a:endParaRPr lang="en-GB" sz="1200" dirty="0"/>
          </a:p>
          <a:p>
            <a:pPr lvl="1">
              <a:buFont typeface="Arial" panose="020B0604020202020204" pitchFamily="34" charset="0"/>
              <a:buChar char="•"/>
            </a:pPr>
            <a:r>
              <a:rPr lang="en-GB" sz="1200" dirty="0"/>
              <a:t>Response 1: "Azure OpenAI is a service that allows you to use OpenAI models in Microsoft’s cloud."</a:t>
            </a:r>
          </a:p>
          <a:p>
            <a:pPr lvl="1">
              <a:buFont typeface="Arial" panose="020B0604020202020204" pitchFamily="34" charset="0"/>
              <a:buChar char="•"/>
            </a:pPr>
            <a:r>
              <a:rPr lang="en-GB" sz="1200" dirty="0"/>
              <a:t>Response 2: "Azure OpenAI provides access to OpenAI’s AI models through Microsoft’s infrastructure.”</a:t>
            </a:r>
          </a:p>
          <a:p>
            <a:pPr lvl="1"/>
            <a:r>
              <a:rPr lang="en-GB" sz="1200" dirty="0"/>
              <a:t>→ </a:t>
            </a:r>
            <a:r>
              <a:rPr lang="en-GB" sz="1200" b="1" dirty="0"/>
              <a:t>Good equivalence, because both responses convey the same meaning.</a:t>
            </a:r>
            <a:endParaRPr lang="en-GB" sz="1200" dirty="0"/>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t>Groundedness</a:t>
            </a:r>
            <a:r>
              <a:rPr lang="en-GB" sz="1200" dirty="0"/>
              <a:t> – Is the AI’s response based on verifiable sources, or is it "hallucinating" information?</a:t>
            </a:r>
            <a:br>
              <a:rPr lang="en-GB" sz="1200" dirty="0"/>
            </a:br>
            <a:r>
              <a:rPr lang="en-GB" sz="1200" i="1" dirty="0"/>
              <a:t>Example:</a:t>
            </a:r>
            <a:r>
              <a:rPr lang="en-GB" sz="1200" dirty="0"/>
              <a:t> You ask for the official .NET roadmap, and the AI responds with something that isn’t in any official source. → </a:t>
            </a:r>
            <a:r>
              <a:rPr lang="en-GB" sz="1200" b="1" dirty="0"/>
              <a:t>Poor </a:t>
            </a:r>
            <a:r>
              <a:rPr lang="en-GB" sz="1200" b="1" dirty="0" err="1"/>
              <a:t>groundedness</a:t>
            </a:r>
            <a:r>
              <a:rPr lang="en-GB" sz="1200" b="1" dirty="0"/>
              <a:t>.</a:t>
            </a:r>
            <a:endParaRPr lang="en-GB" sz="1200" dirty="0"/>
          </a:p>
        </p:txBody>
      </p:sp>
    </p:spTree>
    <p:extLst>
      <p:ext uri="{BB962C8B-B14F-4D97-AF65-F5344CB8AC3E}">
        <p14:creationId xmlns:p14="http://schemas.microsoft.com/office/powerpoint/2010/main" val="18278882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7D4A-86A7-31B1-BC24-AA358B906155}"/>
              </a:ext>
            </a:extLst>
          </p:cNvPr>
          <p:cNvSpPr>
            <a:spLocks noGrp="1"/>
          </p:cNvSpPr>
          <p:nvPr>
            <p:ph type="title"/>
          </p:nvPr>
        </p:nvSpPr>
        <p:spPr>
          <a:xfrm>
            <a:off x="588264" y="2875002"/>
            <a:ext cx="4127692" cy="1107996"/>
          </a:xfrm>
        </p:spPr>
        <p:txBody>
          <a:bodyPr/>
          <a:lstStyle/>
          <a:p>
            <a:r>
              <a:rPr lang="en-GB" dirty="0"/>
              <a:t>Azure AI Foundry Evaluation options</a:t>
            </a:r>
          </a:p>
        </p:txBody>
      </p:sp>
    </p:spTree>
    <p:extLst>
      <p:ext uri="{BB962C8B-B14F-4D97-AF65-F5344CB8AC3E}">
        <p14:creationId xmlns:p14="http://schemas.microsoft.com/office/powerpoint/2010/main" val="1036012533"/>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7191</TotalTime>
  <Words>587</Words>
  <Application>Microsoft Macintosh PowerPoint</Application>
  <PresentationFormat>Widescreen</PresentationFormat>
  <Paragraphs>46</Paragraphs>
  <Slides>17</Slides>
  <Notes>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17</vt:i4>
      </vt:variant>
    </vt:vector>
  </HeadingPairs>
  <TitlesOfParts>
    <vt:vector size="31" baseType="lpstr">
      <vt:lpstr>Aptos</vt:lpstr>
      <vt:lpstr>Arial</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criterias</vt:lpstr>
      <vt:lpstr>Azure AI Foundry Evaluation options</vt:lpstr>
      <vt:lpstr>PowerPoint Presentation</vt:lpstr>
      <vt:lpstr>PowerPoint Presentation</vt:lpstr>
      <vt:lpstr>PowerPoint Presentation</vt:lpstr>
      <vt:lpstr>Microsoft Extensions AI Evaluation</vt:lpstr>
      <vt:lpstr>PowerPoint Presentation</vt:lpstr>
      <vt:lpstr>Evaluators (Microsoft.Extensions.AI.Evaluation.Quality)</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Luis Mañez</cp:lastModifiedBy>
  <cp:revision>28</cp:revision>
  <dcterms:created xsi:type="dcterms:W3CDTF">2023-09-25T13:57:04Z</dcterms:created>
  <dcterms:modified xsi:type="dcterms:W3CDTF">2025-02-26T14:45:50Z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2025-02-21T19:59:03Z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d373fd6e-ccfa-46c6-9814-a22801ea12d6</vt:lpwstr>
  </property>
  <property fmtid="{D5CDD505-2E9C-101B-9397-08002B2CF9AE}" pid="8" name="MSIP_Label_3e575051-ae9c-4f9b-beed-77532f7cfdad_ContentBits">
    <vt:lpwstr>0</vt:lpwstr>
  </property>
  <property fmtid="{D5CDD505-2E9C-101B-9397-08002B2CF9AE}" pid="9" name="MSIP_Label_3e575051-ae9c-4f9b-beed-77532f7cfdad_Tag">
    <vt:lpwstr>50, 0, 1, 1</vt:lpwstr>
  </property>
</Properties>
</file>